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66" r:id="rId6"/>
    <p:sldId id="267" r:id="rId7"/>
    <p:sldId id="269" r:id="rId8"/>
    <p:sldId id="268" r:id="rId9"/>
    <p:sldId id="270" r:id="rId10"/>
    <p:sldId id="262" r:id="rId11"/>
    <p:sldId id="272" r:id="rId12"/>
    <p:sldId id="274" r:id="rId13"/>
    <p:sldId id="275" r:id="rId14"/>
    <p:sldId id="260" r:id="rId15"/>
    <p:sldId id="276" r:id="rId16"/>
    <p:sldId id="281" r:id="rId17"/>
    <p:sldId id="290" r:id="rId18"/>
    <p:sldId id="277" r:id="rId19"/>
    <p:sldId id="280" r:id="rId20"/>
    <p:sldId id="279" r:id="rId21"/>
    <p:sldId id="287" r:id="rId22"/>
    <p:sldId id="288" r:id="rId23"/>
    <p:sldId id="289" r:id="rId24"/>
    <p:sldId id="293" r:id="rId25"/>
    <p:sldId id="271" r:id="rId26"/>
    <p:sldId id="297" r:id="rId27"/>
    <p:sldId id="261" r:id="rId28"/>
    <p:sldId id="285" r:id="rId29"/>
    <p:sldId id="283" r:id="rId30"/>
    <p:sldId id="282" r:id="rId31"/>
    <p:sldId id="286" r:id="rId32"/>
    <p:sldId id="291" r:id="rId33"/>
    <p:sldId id="292" r:id="rId34"/>
    <p:sldId id="294" r:id="rId35"/>
    <p:sldId id="295" r:id="rId36"/>
    <p:sldId id="296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2A1-EAAA-4A66-80AC-9FE27D2D5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400"/>
            <a:ext cx="9144000" cy="246888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72AB5-75B8-4203-AC40-6ACFCB2A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7600"/>
            <a:ext cx="9144000" cy="18288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9D597-19AF-44D3-9DC4-73075946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7076E-760C-45CD-970B-E4620DF7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22FE7-569A-4AA3-AC8D-5D224EFE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025D-60AE-41A5-81A1-C1162EA2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65DC1-A91C-4BD8-BE07-813D37436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D91F0-AFD9-4317-9DAA-1F0E2700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252D-02BC-444E-A3CD-1BF4ED0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DB0F8-23D2-4668-B904-2968A5EF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A1B14-1776-463E-9150-D9A80643F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D40FD-EAF8-4E9B-88A1-E0BB37B6A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CF807-18F8-45B6-886C-C0D5D8DA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39E0-8A96-4691-BCDB-EE25C65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E939-BE1E-441F-B5C7-E962941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0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5AFF-D380-43E3-91B6-3086685F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5FC1-D365-4930-9EB6-9B1C3E168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069C-391A-4DDA-9A05-C83266F9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C259-B5B4-4801-B3ED-C3DF5DAC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AAA80-8997-415E-898F-7658E9D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4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AE86-95EF-4ED1-AB7D-2256D28C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14399"/>
            <a:ext cx="10515600" cy="292608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61DC-27FD-4D48-A56A-832E1EA93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14800"/>
            <a:ext cx="10515600" cy="164592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66C2-2DD9-4C73-B8D9-0CB404AF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2E1D6-6D8B-4C20-8EB0-8E8ABB4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4C52-DF78-4339-8B67-0D9E381A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34B-67DF-48F8-BB90-0B07C8E2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CAF80-1EE8-4F7C-94B8-FC1E74567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1049E-2158-4326-A039-F1B54037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67B3-375E-43B8-8525-BF55FAC5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78799-E1D8-4D17-B1FD-F8C0A340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A6993-4DC0-4CB5-B5CE-18EA0982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0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D8BB-B585-4F68-BCDE-63EF7BE0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148B4-C105-4F6A-BB7A-A5E5179ED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84031-8086-451F-B545-0F2375CB6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58831-F72E-41D2-8558-6CB6381AF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7BF2A-6A24-4DCF-AA87-5B386AF5E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86EB1-16BC-4D3E-8FF4-4321A41F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F4B77-B8CE-4778-92A2-59348684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F9C6-5121-4125-A7AE-1E668BC7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5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574A-4FA7-4B32-9E43-1CC2E702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5D93C-7205-4CDC-BB77-21A9DE0A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042E4-3272-40E1-989E-CB3767FD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6940-704A-453C-8F9C-DCE9AD53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7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05306-51C5-404C-A699-27B87201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7551D-0A8D-4A9D-839C-5C4C373B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90456-1325-4915-AA95-1DE789EF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9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CF15-5415-4C0D-8669-84048D52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6B1EF-15B2-47F9-BCC3-617A7057A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ACF4A-B288-4597-9F09-4FDDD289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16A55-E9A7-4892-9231-9C74B0F7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E6054-4A62-4EFB-A7DE-76E39AD9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A77EA-8279-47AD-BD10-DE32A7B9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B0F8-E181-4DF9-83EB-5C074EBB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3D1C0-AC61-4B9D-8123-D3E1297F9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6D617-68CE-457A-9E35-42508B425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9F52D-A875-41B8-BC85-24B9B73B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63D0-E032-4A57-BEB9-790B6894C6FB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ECC9D-24BD-448B-85D1-325EC768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CA3F9-282D-44FB-B1F2-B2F22146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AA5A3-3521-4643-9F14-4A02EB77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36755-0920-427D-B612-8919DAD231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4C13E-ED36-469D-8127-7D13172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D0F24-0C02-4A70-95D5-8B92186C3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0429-8B0A-4A89-9935-F73F3BBE3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ode Bold" panose="020B0604020202020204" pitchFamily="50" charset="0"/>
              </a:defRPr>
            </a:lvl1pPr>
          </a:lstStyle>
          <a:p>
            <a:fld id="{995963D0-E032-4A57-BEB9-790B6894C6FB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1891-2188-4222-A2D3-1F1DBC07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ode Bold" panose="020B0604020202020204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D212-443E-407B-9815-F3874B4E1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ode Bold" panose="020B0604020202020204" pitchFamily="50" charset="0"/>
              </a:defRPr>
            </a:lvl1pPr>
          </a:lstStyle>
          <a:p>
            <a:fld id="{C61AA5A3-3521-4643-9F14-4A02EB77E3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7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ode Bold" panose="020B06040202020202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1"/>
          </a:solidFill>
          <a:latin typeface="Code Bold" panose="020B06040202020202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Code Bold" panose="020B06040202020202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1"/>
          </a:solidFill>
          <a:latin typeface="Code Bold" panose="020B06040202020202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/>
          </a:solidFill>
          <a:latin typeface="Code Bold" panose="020B06040202020202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/>
          </a:solidFill>
          <a:latin typeface="Code Bold" panose="020B06040202020202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gakdcEzVwg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IHPPtPBgHk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yt4csFg-Y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dobe.com/insights/5-realworld-examples-of-augmented-reality-innovation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esign/human-interface-guidelines/ios/system-capabilities/augmented-reality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798F-977F-494D-93A3-30E12593B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Myths and Reality of Augmented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AE4C0-1420-4360-9256-040238087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Luke </a:t>
            </a:r>
            <a:r>
              <a:rPr lang="en-US" dirty="0" err="1"/>
              <a:t>Parlin</a:t>
            </a:r>
            <a:r>
              <a:rPr lang="en-US" dirty="0"/>
              <a:t>, Jarek Francik</a:t>
            </a:r>
            <a:br>
              <a:rPr lang="en-US" dirty="0"/>
            </a:br>
            <a:r>
              <a:rPr lang="en-US" dirty="0"/>
              <a:t>Kingston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370946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2C50-C108-4063-9411-A8F82864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of</a:t>
            </a:r>
            <a:br>
              <a:rPr lang="en-US" dirty="0"/>
            </a:br>
            <a:r>
              <a:rPr lang="en-US" dirty="0"/>
              <a:t>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7B2BF-B37E-41FB-B625-7A7E5799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 has been around longer than we have, sort of</a:t>
            </a:r>
          </a:p>
        </p:txBody>
      </p:sp>
    </p:spTree>
    <p:extLst>
      <p:ext uri="{BB962C8B-B14F-4D97-AF65-F5344CB8AC3E}">
        <p14:creationId xmlns:p14="http://schemas.microsoft.com/office/powerpoint/2010/main" val="224720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697D-6E8E-4228-AAF1-6351F834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envisioning of Augmented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84A7-6838-4164-B715-E656D4C69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1901, </a:t>
            </a:r>
            <a:r>
              <a:rPr lang="en-US" i="1" dirty="0"/>
              <a:t>The Master Key, 	  </a:t>
            </a:r>
            <a:br>
              <a:rPr lang="en-US" i="1" dirty="0"/>
            </a:br>
            <a:r>
              <a:rPr lang="en-US" dirty="0"/>
              <a:t>L. Frank Baum</a:t>
            </a:r>
          </a:p>
          <a:p>
            <a:endParaRPr lang="en-US" dirty="0"/>
          </a:p>
          <a:p>
            <a:r>
              <a:rPr lang="en-US" dirty="0"/>
              <a:t>A “Demon of Electricity” gives a young boy magic glasses which display information about each person he meets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6551-914D-49C7-B0CA-F4FE70931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024856"/>
            <a:ext cx="2743200" cy="3952875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46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68CE-883F-48AA-9FB1-9B9A6FB6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Head-Mounted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90F06-0879-4C34-82EF-85E45A41D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1968, The “Sword of Damocles”, Ivan Sutherland</a:t>
            </a:r>
          </a:p>
          <a:p>
            <a:endParaRPr lang="en-US" dirty="0"/>
          </a:p>
          <a:p>
            <a:r>
              <a:rPr lang="en-US" dirty="0"/>
              <a:t>Stereoscopic, head tracking, gaze tracking</a:t>
            </a:r>
          </a:p>
          <a:p>
            <a:endParaRPr lang="en-US" dirty="0"/>
          </a:p>
          <a:p>
            <a:r>
              <a:rPr lang="en-US" dirty="0"/>
              <a:t>Suspended from the ceiling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399D07-B6EE-4510-8B32-B30E016CD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39921"/>
            <a:ext cx="5181600" cy="2922746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05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DD45-E66E-4998-91DB-5C02F5B8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on live television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B5C27-F1E4-4ECB-9EAC-0A6CD75C7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1998, 1st &amp; Ten,        </a:t>
            </a:r>
            <a:br>
              <a:rPr lang="en-US" dirty="0"/>
            </a:br>
            <a:r>
              <a:rPr lang="en-US" dirty="0"/>
              <a:t>Princeton Video Image</a:t>
            </a:r>
          </a:p>
          <a:p>
            <a:endParaRPr lang="en-US" dirty="0"/>
          </a:p>
          <a:p>
            <a:r>
              <a:rPr lang="en-US" dirty="0"/>
              <a:t>Used to overlay the “first down line” during American Football games</a:t>
            </a:r>
          </a:p>
          <a:p>
            <a:endParaRPr lang="en-US" dirty="0"/>
          </a:p>
          <a:p>
            <a:r>
              <a:rPr lang="en-US" dirty="0"/>
              <a:t>Also commonly used during weather forecasts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5055D1-5951-4366-BB36-00AF2C6BC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058194"/>
            <a:ext cx="5181598" cy="3886199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27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A40C-B8EB-47CC-9D1B-92285D14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State of 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BF686-5972-4FB0-B2D0-5B87087D1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still play Pokémon Go though?</a:t>
            </a:r>
          </a:p>
        </p:txBody>
      </p:sp>
    </p:spTree>
    <p:extLst>
      <p:ext uri="{BB962C8B-B14F-4D97-AF65-F5344CB8AC3E}">
        <p14:creationId xmlns:p14="http://schemas.microsoft.com/office/powerpoint/2010/main" val="191246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0E09-3B80-41D4-8BD3-2120540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Reality’s killer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3A9C-081F-4895-90BD-E8EE95BA07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Pokémon Go is the most successful AR app to date</a:t>
            </a:r>
          </a:p>
          <a:p>
            <a:endParaRPr lang="en-US" dirty="0"/>
          </a:p>
          <a:p>
            <a:r>
              <a:rPr lang="en-US" dirty="0"/>
              <a:t>Over 750million downloads, and over $1.5billion in revenue</a:t>
            </a:r>
          </a:p>
          <a:p>
            <a:endParaRPr lang="en-US" dirty="0"/>
          </a:p>
          <a:p>
            <a:r>
              <a:rPr lang="en-US" dirty="0"/>
              <a:t>But is it </a:t>
            </a:r>
            <a:r>
              <a:rPr lang="en-US" i="1" dirty="0"/>
              <a:t>really</a:t>
            </a:r>
            <a:r>
              <a:rPr lang="en-US" dirty="0"/>
              <a:t> AR?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18AAC5-D396-4A5C-9BB3-12AE5DAD3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39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7E08-8C04-4F85-AEB6-1C050496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maybe this is AR’s killer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6B93-0EA6-4683-9707-9D70E9AB3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Snapchat introduced “</a:t>
            </a:r>
            <a:r>
              <a:rPr lang="en-US" dirty="0" err="1"/>
              <a:t>Geofilters</a:t>
            </a:r>
            <a:r>
              <a:rPr lang="en-US" dirty="0"/>
              <a:t>” and the “Lens” features in 2014 and 2015</a:t>
            </a:r>
          </a:p>
          <a:p>
            <a:endParaRPr lang="en-US" dirty="0"/>
          </a:p>
          <a:p>
            <a:r>
              <a:rPr lang="en-US" dirty="0"/>
              <a:t>Snapchat released Spectacles in 2016, allowing users to record images and video phone-free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AF854-BB3A-47B2-AF64-3C3FFDB21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94" y="1825625"/>
            <a:ext cx="5078011" cy="4351338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96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0DA04-31E7-43B9-94AA-11DD4DAB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poll the room: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950DA-9198-411C-9023-080A063B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Which is currently the #1 AR Mobile Game?</a:t>
            </a:r>
          </a:p>
          <a:p>
            <a:endParaRPr lang="en-GB" dirty="0"/>
          </a:p>
          <a:p>
            <a:r>
              <a:rPr lang="en-GB" dirty="0"/>
              <a:t>Which is currently the #1 AR Mobile App?</a:t>
            </a:r>
          </a:p>
        </p:txBody>
      </p:sp>
    </p:spTree>
    <p:extLst>
      <p:ext uri="{BB962C8B-B14F-4D97-AF65-F5344CB8AC3E}">
        <p14:creationId xmlns:p14="http://schemas.microsoft.com/office/powerpoint/2010/main" val="16920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69C0-936C-4141-A896-70BDCCF3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AR UX is terrible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3C21-2521-47E0-9E41-54321F2945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people want to play games like this?</a:t>
            </a:r>
          </a:p>
          <a:p>
            <a:endParaRPr lang="en-US" dirty="0"/>
          </a:p>
          <a:p>
            <a:r>
              <a:rPr lang="en-US" dirty="0"/>
              <a:t>Is it even worth viewing 3D models like this?</a:t>
            </a:r>
          </a:p>
          <a:p>
            <a:endParaRPr lang="en-US" dirty="0"/>
          </a:p>
          <a:p>
            <a:r>
              <a:rPr lang="en-US" dirty="0"/>
              <a:t>Can you think of any scenario where this is better than, say, Google Maps?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DC47BA-46E2-40A6-A668-97F64C9FA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23492"/>
            <a:ext cx="5181600" cy="3555603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59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E983-49F8-417F-9779-E4596009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AR HMD’s are 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0261-59D9-4102-AB6B-F062F23631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Glass – announced in 2011, released in 2013, cancelled in 2015, and re-announced in 2017</a:t>
            </a:r>
          </a:p>
          <a:p>
            <a:endParaRPr lang="en-US" dirty="0"/>
          </a:p>
          <a:p>
            <a:r>
              <a:rPr lang="en-US" dirty="0"/>
              <a:t>These devices face a tremendous uphill battle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A44FF4-086B-4776-83BA-81FEC1F016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247107"/>
            <a:ext cx="5181598" cy="3508373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6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7846-15A7-47D1-9DFF-6092021E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demographics check: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6850-8022-4948-A57C-49CE385B2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r>
              <a:rPr lang="en-US" dirty="0"/>
              <a:t>How much experience do you have using AR?</a:t>
            </a:r>
          </a:p>
          <a:p>
            <a:endParaRPr lang="en-US" dirty="0"/>
          </a:p>
          <a:p>
            <a:r>
              <a:rPr lang="en-US" dirty="0"/>
              <a:t>Are you interested in AR outside of the context of DSP?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76D09-7ED8-4DD8-9666-2B3B04205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52" y="1825625"/>
            <a:ext cx="5059695" cy="4351338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10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C39129-BA21-4F14-A00B-90C07B8C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Reality, the HoloLens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0AFC8-B831-4993-B0B0-ACD76113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34356"/>
            <a:ext cx="9906000" cy="4333875"/>
          </a:xfrm>
        </p:spPr>
      </p:pic>
    </p:spTree>
    <p:extLst>
      <p:ext uri="{BB962C8B-B14F-4D97-AF65-F5344CB8AC3E}">
        <p14:creationId xmlns:p14="http://schemas.microsoft.com/office/powerpoint/2010/main" val="174816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4996-182C-4B93-B0BC-5F6021F4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Reality, the HoloLens</a:t>
            </a:r>
          </a:p>
        </p:txBody>
      </p:sp>
      <p:pic>
        <p:nvPicPr>
          <p:cNvPr id="6" name="Online Media 5" title="Minecraft Hololens demo at E3 2015 (amazing!)">
            <a:hlinkClick r:id="" action="ppaction://media"/>
            <a:extLst>
              <a:ext uri="{FF2B5EF4-FFF2-40B4-BE49-F238E27FC236}">
                <a16:creationId xmlns:a16="http://schemas.microsoft.com/office/drawing/2014/main" id="{B79F8EDA-25C7-498E-92DA-399508F304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7820" y="149056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4996-182C-4B93-B0BC-5F6021F4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Reality, the HoloLens</a:t>
            </a:r>
          </a:p>
        </p:txBody>
      </p:sp>
      <p:pic>
        <p:nvPicPr>
          <p:cNvPr id="3" name="Online Media 2" title="HoloLens 2 AR Headset: On Stage Live Demonstration">
            <a:hlinkClick r:id="" action="ppaction://media"/>
            <a:extLst>
              <a:ext uri="{FF2B5EF4-FFF2-40B4-BE49-F238E27FC236}">
                <a16:creationId xmlns:a16="http://schemas.microsoft.com/office/drawing/2014/main" id="{6764591B-8491-4902-8325-45F16A34BE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154401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E983-49F8-417F-9779-E4596009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AR</a:t>
            </a:r>
          </a:p>
        </p:txBody>
      </p:sp>
      <p:pic>
        <p:nvPicPr>
          <p:cNvPr id="1026" name="Picture 2" descr="Magic Leap One AR Glasses">
            <a:extLst>
              <a:ext uri="{FF2B5EF4-FFF2-40B4-BE49-F238E27FC236}">
                <a16:creationId xmlns:a16="http://schemas.microsoft.com/office/drawing/2014/main" id="{AEA69C0C-7375-4B19-A8EA-287050ABC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48"/>
          <a:stretch/>
        </p:blipFill>
        <p:spPr bwMode="auto">
          <a:xfrm>
            <a:off x="7292621" y="1543933"/>
            <a:ext cx="2156179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ic Leap One AR Glasses">
            <a:extLst>
              <a:ext uri="{FF2B5EF4-FFF2-40B4-BE49-F238E27FC236}">
                <a16:creationId xmlns:a16="http://schemas.microsoft.com/office/drawing/2014/main" id="{22316B8F-120E-42EA-9106-621144C28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/>
          <a:stretch/>
        </p:blipFill>
        <p:spPr bwMode="auto">
          <a:xfrm>
            <a:off x="711200" y="1543933"/>
            <a:ext cx="6771922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ic Leap One AR Glasses">
            <a:extLst>
              <a:ext uri="{FF2B5EF4-FFF2-40B4-BE49-F238E27FC236}">
                <a16:creationId xmlns:a16="http://schemas.microsoft.com/office/drawing/2014/main" id="{2165FE7F-AD50-4CE5-8D2D-548FB7452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48"/>
          <a:stretch/>
        </p:blipFill>
        <p:spPr bwMode="auto">
          <a:xfrm>
            <a:off x="9397998" y="1543933"/>
            <a:ext cx="2156179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0261-59D9-4102-AB6B-F062F2363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4553" y="1707502"/>
            <a:ext cx="6229624" cy="3606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smart glasses  </a:t>
            </a:r>
            <a:endParaRPr lang="en-US" sz="6000" dirty="0"/>
          </a:p>
          <a:p>
            <a:pPr marL="0" indent="0">
              <a:buNone/>
            </a:pPr>
            <a:r>
              <a:rPr lang="en-US" sz="3600" dirty="0"/>
              <a:t>      eventually replace</a:t>
            </a:r>
            <a:r>
              <a:rPr lang="en-US" sz="6000" dirty="0"/>
              <a:t> </a:t>
            </a:r>
          </a:p>
          <a:p>
            <a:pPr marL="0" indent="0" algn="r">
              <a:buNone/>
            </a:pPr>
            <a:r>
              <a:rPr lang="en-US" sz="6000" dirty="0"/>
              <a:t>smart phones?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C8A5D7-0FAC-42F7-AF81-897C2F19B574}"/>
              </a:ext>
            </a:extLst>
          </p:cNvPr>
          <p:cNvSpPr txBox="1">
            <a:spLocks/>
          </p:cNvSpPr>
          <p:nvPr/>
        </p:nvSpPr>
        <p:spPr>
          <a:xfrm>
            <a:off x="4379080" y="1829740"/>
            <a:ext cx="1616328" cy="97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1"/>
                </a:solidFill>
                <a:latin typeface="Code Bold" panose="020B06040202020202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1"/>
                </a:solidFill>
                <a:latin typeface="Code Bold" panose="020B06040202020202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Code Bold" panose="020B06040202020202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Code Bold" panose="020B06040202020202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Code Bold" panose="020B06040202020202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/>
              <a:t>will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1744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92FA-6A1F-448E-A1C6-DFF773F5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AR: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84B0-41FC-4A46-95D5-5F9D509B9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Glasses look stupid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 technology is socially awkward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Limited </a:t>
            </a:r>
            <a:r>
              <a:rPr lang="en-GB" dirty="0" err="1"/>
              <a:t>FoV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Limited sensing technology (image recognition)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killer app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13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7D13458-9771-4A1B-A015-F9D0FD43B4F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6355" y="-913233"/>
            <a:ext cx="11579289" cy="86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92FA-6A1F-448E-A1C6-DFF773F5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AR: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84B0-41FC-4A46-95D5-5F9D509B9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Glasses look stupid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 technology is socially awkward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Limited </a:t>
            </a:r>
            <a:r>
              <a:rPr lang="en-GB" dirty="0" err="1"/>
              <a:t>FoV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Limited sensing technology (image recognition)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 killer app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13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57C2-F8D6-4611-B99F-37303E80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Applications of 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8EBEF-703F-4A44-82FB-ACEFBB7E6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 gives us superpowers</a:t>
            </a:r>
          </a:p>
        </p:txBody>
      </p:sp>
    </p:spTree>
    <p:extLst>
      <p:ext uri="{BB962C8B-B14F-4D97-AF65-F5344CB8AC3E}">
        <p14:creationId xmlns:p14="http://schemas.microsoft.com/office/powerpoint/2010/main" val="274710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6B27-3C45-45E1-AC15-83EECC80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transparent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1E02-0268-4FD2-91E9-97AA993CAD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Car windscreens coming in the near future</a:t>
            </a:r>
          </a:p>
          <a:p>
            <a:endParaRPr lang="en-US" dirty="0"/>
          </a:p>
          <a:p>
            <a:r>
              <a:rPr lang="en-US" dirty="0"/>
              <a:t>NASA &amp; air forces already employ AR in planes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D5A43-04D1-4E65-AA38-7E88E94E89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1124"/>
            <a:ext cx="5181600" cy="2720340"/>
          </a:xfrm>
        </p:spPr>
      </p:pic>
    </p:spTree>
    <p:extLst>
      <p:ext uri="{BB962C8B-B14F-4D97-AF65-F5344CB8AC3E}">
        <p14:creationId xmlns:p14="http://schemas.microsoft.com/office/powerpoint/2010/main" val="4217972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BADA-EAE7-4B8E-9238-0D09DC69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5FBD-3819-4742-A660-7FF28A5BB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Word Lens, released in 2010, used OCR to translate text through AR</a:t>
            </a:r>
          </a:p>
          <a:p>
            <a:endParaRPr lang="en-US" dirty="0"/>
          </a:p>
          <a:p>
            <a:r>
              <a:rPr lang="en-US" dirty="0"/>
              <a:t>Word Lens was bought by Google, and introduced into Google Translate in 2015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8974-975E-47F8-A9E4-93B18E56C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5107"/>
            <a:ext cx="5181600" cy="2912374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5997-4E54-4244-9F13-ABBC4A30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relationship to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C47F-77DC-4153-AD84-7A6AC7061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31716" cy="4351338"/>
          </a:xfrm>
        </p:spPr>
        <p:txBody>
          <a:bodyPr/>
          <a:lstStyle/>
          <a:p>
            <a:r>
              <a:rPr lang="en-US" dirty="0"/>
              <a:t>Casual AR gamer</a:t>
            </a:r>
          </a:p>
          <a:p>
            <a:endParaRPr lang="en-US" dirty="0"/>
          </a:p>
          <a:p>
            <a:r>
              <a:rPr lang="en-US" dirty="0"/>
              <a:t>Casual AR programmer</a:t>
            </a:r>
          </a:p>
          <a:p>
            <a:endParaRPr lang="en-US" dirty="0"/>
          </a:p>
          <a:p>
            <a:r>
              <a:rPr lang="en-US" dirty="0"/>
              <a:t>I am not, by any means, an AR expert</a:t>
            </a:r>
          </a:p>
          <a:p>
            <a:endParaRPr lang="en-US" dirty="0"/>
          </a:p>
          <a:p>
            <a:r>
              <a:rPr lang="en-US" dirty="0"/>
              <a:t>I am a massive AR sceptic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F188D-B434-45F7-82D5-D3FCAF8D6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92" y="1825625"/>
            <a:ext cx="3549215" cy="4351338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57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BADA-EAE7-4B8E-9238-0D09DC69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5FBD-3819-4742-A660-7FF28A5BB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can now translate spoken language in </a:t>
            </a:r>
            <a:r>
              <a:rPr lang="en-US" i="1" dirty="0"/>
              <a:t>real time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8974-975E-47F8-A9E4-93B18E56C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94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3237-AE12-4A75-9E74-92256C67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D5C57-507C-43F9-AED5-296D1C6141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Ford is test-driving HoloLens globally for faster car design</a:t>
            </a:r>
          </a:p>
          <a:p>
            <a:endParaRPr lang="en-US" dirty="0"/>
          </a:p>
          <a:p>
            <a:r>
              <a:rPr lang="en-US" dirty="0"/>
              <a:t>Multiple designers working together to modify their designs in </a:t>
            </a:r>
            <a:r>
              <a:rPr lang="en-US" dirty="0" err="1"/>
              <a:t>realtime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D3B58-FC4D-4629-B2D3-A1F73BDF3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211287"/>
            <a:ext cx="5181598" cy="3580013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955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8C6A52-2288-42F3-BD43-12F2452C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963877"/>
            <a:ext cx="4080635" cy="493024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chemeClr val="accent1"/>
                </a:solidFill>
              </a:rPr>
              <a:t>Applications of AR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(flipped classroom exercise)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BA35E-4A63-4FCC-ABE1-408D1A6C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Industry</a:t>
            </a:r>
          </a:p>
          <a:p>
            <a:r>
              <a:rPr lang="en-GB" sz="2400" dirty="0"/>
              <a:t>Medicine</a:t>
            </a:r>
          </a:p>
          <a:p>
            <a:r>
              <a:rPr lang="en-GB" sz="2400" dirty="0"/>
              <a:t>Military</a:t>
            </a:r>
          </a:p>
          <a:p>
            <a:r>
              <a:rPr lang="en-GB" sz="2400" dirty="0"/>
              <a:t>Architecture</a:t>
            </a:r>
          </a:p>
          <a:p>
            <a:r>
              <a:rPr lang="en-GB" sz="2400" dirty="0"/>
              <a:t>Elsewhere (non-gaming)?</a:t>
            </a:r>
          </a:p>
        </p:txBody>
      </p:sp>
    </p:spTree>
    <p:extLst>
      <p:ext uri="{BB962C8B-B14F-4D97-AF65-F5344CB8AC3E}">
        <p14:creationId xmlns:p14="http://schemas.microsoft.com/office/powerpoint/2010/main" val="90607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8C6A52-2288-42F3-BD43-12F2452C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963877"/>
            <a:ext cx="4080635" cy="4930246"/>
          </a:xfrm>
        </p:spPr>
        <p:txBody>
          <a:bodyPr>
            <a:normAutofit/>
          </a:bodyPr>
          <a:lstStyle/>
          <a:p>
            <a:pPr algn="r"/>
            <a:r>
              <a:rPr lang="en-GB" sz="6000" dirty="0">
                <a:solidFill>
                  <a:schemeClr val="accent1"/>
                </a:solidFill>
              </a:rPr>
              <a:t>Applications of AR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(flipped classroom exercise)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BA35E-4A63-4FCC-ABE1-408D1A6C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 dirty="0"/>
              <a:t>Industry</a:t>
            </a:r>
          </a:p>
          <a:p>
            <a:r>
              <a:rPr lang="en-GB" sz="2400" dirty="0"/>
              <a:t>Medicine</a:t>
            </a:r>
          </a:p>
          <a:p>
            <a:r>
              <a:rPr lang="en-GB" sz="2400" dirty="0"/>
              <a:t>Military</a:t>
            </a:r>
          </a:p>
          <a:p>
            <a:r>
              <a:rPr lang="en-GB" sz="2400" dirty="0"/>
              <a:t>Architecture</a:t>
            </a:r>
          </a:p>
          <a:p>
            <a:r>
              <a:rPr lang="en-GB" sz="2400" dirty="0"/>
              <a:t>Elsewhere (non-gaming)?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64500-7B64-481A-9D7F-91941FBF22A7}"/>
              </a:ext>
            </a:extLst>
          </p:cNvPr>
          <p:cNvSpPr txBox="1"/>
          <p:nvPr/>
        </p:nvSpPr>
        <p:spPr>
          <a:xfrm>
            <a:off x="5050172" y="6425967"/>
            <a:ext cx="604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5 Innovative Examples of Augmented Reality in Action (Adobe)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06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6AB75-E625-49DD-AE6A-96B488909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260196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18DA-96D8-4443-9103-F037F29E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15AB-6FC9-46EF-91A3-02F7EA44E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the Environment</a:t>
            </a:r>
          </a:p>
          <a:p>
            <a:r>
              <a:rPr lang="en-GB" dirty="0"/>
              <a:t>Make onboarding simple</a:t>
            </a:r>
          </a:p>
          <a:p>
            <a:r>
              <a:rPr lang="en-GB" dirty="0"/>
              <a:t>Keep it predictable</a:t>
            </a:r>
          </a:p>
          <a:p>
            <a:r>
              <a:rPr lang="en-GB" dirty="0"/>
              <a:t>Leave clues</a:t>
            </a:r>
          </a:p>
          <a:p>
            <a:r>
              <a:rPr lang="en-GB" dirty="0"/>
              <a:t>Make it useful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guidelines at:</a:t>
            </a:r>
            <a:br>
              <a:rPr lang="en-GB" dirty="0"/>
            </a:br>
            <a:r>
              <a:rPr lang="en-GB" dirty="0">
                <a:hlinkClick r:id="rId2"/>
              </a:rPr>
              <a:t>https://developer.apple.com/design/human-interface-guidelines/ios/system-capabilities/augmented-reality/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65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3D4F-8173-4222-A517-735991D4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sz="3200"/>
              <a:t>Workshop Activity for Today</a:t>
            </a:r>
            <a:r>
              <a:rPr lang="en-GB"/>
              <a:t/>
            </a:r>
            <a:br>
              <a:rPr lang="en-GB"/>
            </a:br>
            <a:r>
              <a:rPr lang="en-GB" sz="5400"/>
              <a:t>AI: Augmented Induction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45A0B-4BC1-4C30-BE1D-311836B7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KU Induction as a gamified AR activity</a:t>
            </a:r>
          </a:p>
          <a:p>
            <a:r>
              <a:rPr lang="en-GB" dirty="0"/>
              <a:t>Design an AR app (game) </a:t>
            </a:r>
            <a:br>
              <a:rPr lang="en-GB" dirty="0"/>
            </a:br>
            <a:r>
              <a:rPr lang="en-GB" dirty="0"/>
              <a:t>to encourage new students explore the Campus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C62CB-20EB-470A-B052-3121B5A1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14" y="0"/>
            <a:ext cx="3932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9A-9422-42BD-A61F-CFB9645A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Augmented Reality?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A4975-A8D5-42A4-B49D-EB94F51CE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thing where you look through your phone…</a:t>
            </a:r>
          </a:p>
        </p:txBody>
      </p:sp>
    </p:spTree>
    <p:extLst>
      <p:ext uri="{BB962C8B-B14F-4D97-AF65-F5344CB8AC3E}">
        <p14:creationId xmlns:p14="http://schemas.microsoft.com/office/powerpoint/2010/main" val="293635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5210-2BF1-4052-BB52-F3C514F4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poll the room: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DF67-C933-480D-9358-1EEF3219F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2934" cy="4351338"/>
          </a:xfrm>
        </p:spPr>
        <p:txBody>
          <a:bodyPr/>
          <a:lstStyle/>
          <a:p>
            <a:r>
              <a:rPr lang="en-US" dirty="0"/>
              <a:t>What do YOU think AR is?</a:t>
            </a:r>
          </a:p>
          <a:p>
            <a:endParaRPr lang="en-US" dirty="0"/>
          </a:p>
          <a:p>
            <a:r>
              <a:rPr lang="en-US" dirty="0"/>
              <a:t>When is AR useful? 		 </a:t>
            </a:r>
            <a:br>
              <a:rPr lang="en-US" dirty="0"/>
            </a:br>
            <a:r>
              <a:rPr lang="en-US" dirty="0"/>
              <a:t>(is AR ever useful?)</a:t>
            </a:r>
          </a:p>
          <a:p>
            <a:endParaRPr lang="en-US" dirty="0"/>
          </a:p>
          <a:p>
            <a:r>
              <a:rPr lang="en-US" dirty="0"/>
              <a:t>Is AR already used in everyday life?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0064AE-8872-4EA5-A56F-1C1B0BCB6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r="14760"/>
          <a:stretch/>
        </p:blipFill>
        <p:spPr>
          <a:xfrm>
            <a:off x="6287910" y="2284322"/>
            <a:ext cx="5065890" cy="3432938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9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6888-697A-4FC1-AA56-C6EE3521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Augmented Reality defined?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E81B-6299-4A8E-A241-3975BB68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8" y="1825626"/>
            <a:ext cx="9364605" cy="2401141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Augmented reality (AR) is an interactive experience of a real-world environment where the objects that reside in the real world are enhanced by computer-generated perceptual information, sometimes across multiple sensory modalities, including visual, auditory, haptic, somatosensory and olfactory.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A0207-30D3-48D4-8D4E-F6509377D134}"/>
              </a:ext>
            </a:extLst>
          </p:cNvPr>
          <p:cNvSpPr txBox="1"/>
          <p:nvPr/>
        </p:nvSpPr>
        <p:spPr>
          <a:xfrm>
            <a:off x="553506" y="1825626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de Bold" panose="020B0604020202020204" pitchFamily="50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09FF8-308A-4FB6-A1CE-06FCA055288C}"/>
              </a:ext>
            </a:extLst>
          </p:cNvPr>
          <p:cNvSpPr txBox="1"/>
          <p:nvPr/>
        </p:nvSpPr>
        <p:spPr>
          <a:xfrm>
            <a:off x="10558923" y="1825626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de Bold" panose="020B0604020202020204" pitchFamily="50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3AC74-88DD-4D3C-9870-972B290F2CD6}"/>
              </a:ext>
            </a:extLst>
          </p:cNvPr>
          <p:cNvSpPr txBox="1"/>
          <p:nvPr/>
        </p:nvSpPr>
        <p:spPr>
          <a:xfrm>
            <a:off x="6419462" y="4361705"/>
            <a:ext cx="1509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ode Bold" panose="020B0604020202020204" pitchFamily="50" charset="0"/>
              </a:rPr>
              <a:t>– Wikipedia</a:t>
            </a:r>
          </a:p>
        </p:txBody>
      </p:sp>
    </p:spTree>
    <p:extLst>
      <p:ext uri="{BB962C8B-B14F-4D97-AF65-F5344CB8AC3E}">
        <p14:creationId xmlns:p14="http://schemas.microsoft.com/office/powerpoint/2010/main" val="370566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34DE-740E-466A-9673-E44CFE76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AR in the context of other technologies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7777F9-F724-4D26-84D6-5FAB0B313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0" y="2343217"/>
            <a:ext cx="3522940" cy="1870427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2A58780-CFFE-4121-90AB-3E84AE3CB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88" y="2335113"/>
            <a:ext cx="3526424" cy="1886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347279-FC3C-4E99-827F-5090A075A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38034"/>
            <a:ext cx="3553968" cy="18807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861806-A2D2-4F93-A77C-D4894D15A99C}"/>
              </a:ext>
            </a:extLst>
          </p:cNvPr>
          <p:cNvSpPr txBox="1"/>
          <p:nvPr/>
        </p:nvSpPr>
        <p:spPr>
          <a:xfrm>
            <a:off x="8153400" y="4213644"/>
            <a:ext cx="3553570" cy="40011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de Bold" panose="020B0604020202020204" pitchFamily="50" charset="0"/>
              </a:rPr>
              <a:t>Virtual Reality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9908D-4652-4F33-9C3D-098FB17BA990}"/>
              </a:ext>
            </a:extLst>
          </p:cNvPr>
          <p:cNvSpPr txBox="1"/>
          <p:nvPr/>
        </p:nvSpPr>
        <p:spPr>
          <a:xfrm>
            <a:off x="4305642" y="4221749"/>
            <a:ext cx="3553570" cy="40011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de Bold" panose="020B0604020202020204" pitchFamily="50" charset="0"/>
              </a:rPr>
              <a:t>Mixed Reality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D8E3A-9606-4EE0-9C6C-448F05353427}"/>
              </a:ext>
            </a:extLst>
          </p:cNvPr>
          <p:cNvSpPr txBox="1"/>
          <p:nvPr/>
        </p:nvSpPr>
        <p:spPr>
          <a:xfrm>
            <a:off x="485030" y="4221749"/>
            <a:ext cx="3553570" cy="40011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de Bold" panose="020B0604020202020204" pitchFamily="50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61692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AE34-9E71-4805-B3EC-E1812CD2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“Reality-</a:t>
            </a:r>
            <a:r>
              <a:rPr lang="en-US" dirty="0" err="1"/>
              <a:t>Virtuality</a:t>
            </a:r>
            <a:r>
              <a:rPr lang="en-US" dirty="0"/>
              <a:t> Continuum”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6B08F-F866-4A5E-A1D1-56CF22F631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201"/>
            <a:ext cx="10515600" cy="2086927"/>
          </a:xfrm>
          <a:solidFill>
            <a:schemeClr val="bg1"/>
          </a:solidFill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66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81B-6480-494F-BCBD-DFCD1CF8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broaden our definition of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9429-D0CB-4F52-91B2-732B11A06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102" cy="4351338"/>
          </a:xfrm>
        </p:spPr>
        <p:txBody>
          <a:bodyPr/>
          <a:lstStyle/>
          <a:p>
            <a:r>
              <a:rPr lang="en-US" dirty="0"/>
              <a:t>AR can go beyond visualization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Holographic displays don’t (really) exist yet</a:t>
            </a:r>
          </a:p>
          <a:p>
            <a:endParaRPr lang="en-US" dirty="0"/>
          </a:p>
          <a:p>
            <a:r>
              <a:rPr lang="en-US" dirty="0"/>
              <a:t>If pigeonholed, AR becomes a simple gimmick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6C270E-2666-4474-80B8-92E1F99C9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38631"/>
            <a:ext cx="5181600" cy="2925326"/>
          </a:xfrm>
          <a:effectLst>
            <a:outerShdw blurRad="762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74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783</Words>
  <Application>Microsoft Office PowerPoint</Application>
  <PresentationFormat>Widescreen</PresentationFormat>
  <Paragraphs>144</Paragraphs>
  <Slides>36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Code Bold</vt:lpstr>
      <vt:lpstr>Arial</vt:lpstr>
      <vt:lpstr>Office Theme</vt:lpstr>
      <vt:lpstr>The Myths and Reality of Augmented Reality</vt:lpstr>
      <vt:lpstr>Quick demographics check:</vt:lpstr>
      <vt:lpstr>My relationship to AR</vt:lpstr>
      <vt:lpstr>What is Augmented Reality?</vt:lpstr>
      <vt:lpstr>Let’s poll the room:</vt:lpstr>
      <vt:lpstr>How is Augmented Reality defined?</vt:lpstr>
      <vt:lpstr>AR in the context of other technologies</vt:lpstr>
      <vt:lpstr>The “Reality-Virtuality Continuum”</vt:lpstr>
      <vt:lpstr>We need to broaden our definition of AR</vt:lpstr>
      <vt:lpstr>The History of Augmented Reality</vt:lpstr>
      <vt:lpstr>First envisioning of Augmented Reality</vt:lpstr>
      <vt:lpstr>The first Head-Mounted Display</vt:lpstr>
      <vt:lpstr>Augmented Reality on live television</vt:lpstr>
      <vt:lpstr>The Current State of Augmented Reality</vt:lpstr>
      <vt:lpstr>Augmented Reality’s killer app?</vt:lpstr>
      <vt:lpstr>Or maybe this is AR’s killer app?</vt:lpstr>
      <vt:lpstr>Let’s poll the room:</vt:lpstr>
      <vt:lpstr>Mobile AR UX is terrible</vt:lpstr>
      <vt:lpstr>Dedicated AR HMD’s are coming</vt:lpstr>
      <vt:lpstr>Mixed Reality, the HoloLens</vt:lpstr>
      <vt:lpstr>Mixed Reality, the HoloLens</vt:lpstr>
      <vt:lpstr>Mixed Reality, the HoloLens</vt:lpstr>
      <vt:lpstr>Future of AR</vt:lpstr>
      <vt:lpstr>AR: Obstacles</vt:lpstr>
      <vt:lpstr>PowerPoint Presentation</vt:lpstr>
      <vt:lpstr>AR: Obstacles</vt:lpstr>
      <vt:lpstr>Interesting Applications of Augmented Reality</vt:lpstr>
      <vt:lpstr>Augmented Reality transparent displays</vt:lpstr>
      <vt:lpstr>Real-time translation</vt:lpstr>
      <vt:lpstr>Real-time translation</vt:lpstr>
      <vt:lpstr>Augmented Reality design</vt:lpstr>
      <vt:lpstr>Applications of AR (flipped classroom exercise)</vt:lpstr>
      <vt:lpstr>Applications of AR (flipped classroom exercise)</vt:lpstr>
      <vt:lpstr>AR Design Principles</vt:lpstr>
      <vt:lpstr>AR Design Principles</vt:lpstr>
      <vt:lpstr>Workshop Activity for Today AI: Augmented Induction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Myths and Reality of Augmented Reality</dc:title>
  <dc:creator>Jarek Francik</dc:creator>
  <cp:lastModifiedBy>Simmons, Thomas W</cp:lastModifiedBy>
  <cp:revision>7</cp:revision>
  <dcterms:created xsi:type="dcterms:W3CDTF">2020-02-04T08:10:17Z</dcterms:created>
  <dcterms:modified xsi:type="dcterms:W3CDTF">2020-02-04T15:32:31Z</dcterms:modified>
</cp:coreProperties>
</file>